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9" r:id="rId4"/>
    <p:sldId id="265" r:id="rId5"/>
    <p:sldId id="300" r:id="rId6"/>
    <p:sldId id="270" r:id="rId7"/>
    <p:sldId id="290" r:id="rId8"/>
    <p:sldId id="275" r:id="rId9"/>
    <p:sldId id="291" r:id="rId10"/>
    <p:sldId id="274" r:id="rId11"/>
    <p:sldId id="301" r:id="rId12"/>
    <p:sldId id="292" r:id="rId13"/>
    <p:sldId id="294" r:id="rId14"/>
    <p:sldId id="295" r:id="rId15"/>
    <p:sldId id="297" r:id="rId16"/>
    <p:sldId id="298" r:id="rId17"/>
    <p:sldId id="303" r:id="rId18"/>
    <p:sldId id="30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800000"/>
    <a:srgbClr val="FFCCFF"/>
    <a:srgbClr val="0000CC"/>
    <a:srgbClr val="FFFF66"/>
    <a:srgbClr val="FF3399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7" autoAdjust="0"/>
    <p:restoredTop sz="94660"/>
  </p:normalViewPr>
  <p:slideViewPr>
    <p:cSldViewPr>
      <p:cViewPr varScale="1">
        <p:scale>
          <a:sx n="49" d="100"/>
          <a:sy n="49" d="100"/>
        </p:scale>
        <p:origin x="-10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899D72-0E5A-4F85-87E6-51F9BDE6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5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2494-2BBE-416F-8CED-D6CC615B5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6A52-E02C-4378-B805-041162DF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B803-0F8A-4AAB-9C34-DCD6D39B8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9AF8-B754-47D6-8469-A9A962A8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5332-E8D5-48DD-8E01-96D0DA3B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7E14-BA66-40D3-A5D4-289D94B6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E6029-33E3-40CA-B19B-83CE2741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DD44-167B-47ED-9021-48AE68F2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D4EC-3F49-42EF-91DC-0D085944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BB36-E901-46B0-96EB-751CD867F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3119-DEB2-4DE6-91DB-BF2995B73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5FE8A37-A1B2-4AA6-851F-96FEC7FA0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056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8905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9"/>
          <p:cNvSpPr>
            <a:spLocks noChangeArrowheads="1" noChangeShapeType="1" noTextEdit="1"/>
          </p:cNvSpPr>
          <p:nvPr/>
        </p:nvSpPr>
        <p:spPr bwMode="auto">
          <a:xfrm>
            <a:off x="1447800" y="4572000"/>
            <a:ext cx="65532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ĐẠO ĐỨC - LỚP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2209800" y="12192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Theo em,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tiết kiệm tiền của, nên làm gì và không nên làm gì?</a:t>
            </a:r>
          </a:p>
        </p:txBody>
      </p:sp>
      <p:graphicFrame>
        <p:nvGraphicFramePr>
          <p:cNvPr id="28736" name="Group 64"/>
          <p:cNvGraphicFramePr>
            <a:graphicFrameLocks noGrp="1"/>
          </p:cNvGraphicFramePr>
          <p:nvPr/>
        </p:nvGraphicFramePr>
        <p:xfrm>
          <a:off x="152400" y="2514600"/>
          <a:ext cx="8915400" cy="4108680"/>
        </p:xfrm>
        <a:graphic>
          <a:graphicData uri="http://schemas.openxmlformats.org/drawingml/2006/table">
            <a:tbl>
              <a:tblPr/>
              <a:tblGrid>
                <a:gridCol w="4572000"/>
                <a:gridCol w="4343400"/>
              </a:tblGrid>
              <a:tr h="5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9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.VnTifani Heavy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1278" name="Text Box 36"/>
          <p:cNvSpPr txBox="1">
            <a:spLocks noChangeArrowheads="1"/>
          </p:cNvSpPr>
          <p:nvPr/>
        </p:nvSpPr>
        <p:spPr bwMode="auto">
          <a:xfrm>
            <a:off x="1676400" y="25908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Nên làm</a:t>
            </a:r>
          </a:p>
        </p:txBody>
      </p:sp>
      <p:sp>
        <p:nvSpPr>
          <p:cNvPr id="11279" name="Text Box 37"/>
          <p:cNvSpPr txBox="1">
            <a:spLocks noChangeArrowheads="1"/>
          </p:cNvSpPr>
          <p:nvPr/>
        </p:nvSpPr>
        <p:spPr bwMode="auto">
          <a:xfrm>
            <a:off x="5375275" y="25908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Không nên làm</a:t>
            </a:r>
          </a:p>
        </p:txBody>
      </p:sp>
      <p:grpSp>
        <p:nvGrpSpPr>
          <p:cNvPr id="11280" name="Group 45"/>
          <p:cNvGrpSpPr>
            <a:grpSpLocks/>
          </p:cNvGrpSpPr>
          <p:nvPr/>
        </p:nvGrpSpPr>
        <p:grpSpPr bwMode="auto">
          <a:xfrm>
            <a:off x="228600" y="304800"/>
            <a:ext cx="8915400" cy="1182688"/>
            <a:chOff x="144" y="240"/>
            <a:chExt cx="5616" cy="745"/>
          </a:xfrm>
        </p:grpSpPr>
        <p:pic>
          <p:nvPicPr>
            <p:cNvPr id="11289" name="Picture 43" descr="BACK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 Box 44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        Hoạt </a:t>
              </a:r>
              <a:r>
                <a:rPr lang="vi-VN" sz="2000" b="1">
                  <a:solidFill>
                    <a:srgbClr val="008000"/>
                  </a:solidFill>
                  <a:latin typeface="Arial" charset="0"/>
                </a:rPr>
                <a:t>đ</a:t>
              </a: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ộng 3: Nêu ý kiến</a:t>
              </a:r>
            </a:p>
          </p:txBody>
        </p:sp>
      </p:grp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381000" y="3352800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Ăn hết suất c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m của mình.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304800" y="40386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Tắt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iện khi ra khỏi phòng.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304800" y="48006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Không xin tiền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n  quà vặt.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4648200" y="34290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Quên khoá vòi n</a:t>
            </a:r>
            <a:r>
              <a:rPr lang="vi-VN" sz="2000" b="1">
                <a:solidFill>
                  <a:srgbClr val="FF3399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3399"/>
                </a:solidFill>
                <a:latin typeface="Arial" charset="0"/>
              </a:rPr>
              <a:t>ớc.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4648200" y="41148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Xé sách vở.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4648200" y="4800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Vứt bút cũ, dùng bút mới.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304800" y="5432425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…………………………………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4648200" y="5435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/>
      <p:bldP spid="28726" grpId="0"/>
      <p:bldP spid="28727" grpId="0"/>
      <p:bldP spid="28728" grpId="0"/>
      <p:bldP spid="28729" grpId="0"/>
      <p:bldP spid="28730" grpId="0"/>
      <p:bldP spid="28731" grpId="0"/>
      <p:bldP spid="287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517650" y="406400"/>
            <a:ext cx="5603875" cy="4619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4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Xử lí tình huống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828800" y="1524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Bỏ ngay hộp màu cũ, dùng hộp mới.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752600" y="2286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Dùng cả hai hộp một lúc.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670050" y="304165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Mang cho hộp cũ, dùng hộp mới.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622425" y="38227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Cất hộp mới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ể dành, dùng nốt hộp màu cũ.</a:t>
            </a:r>
          </a:p>
        </p:txBody>
      </p:sp>
      <p:pic>
        <p:nvPicPr>
          <p:cNvPr id="12295" name="Picture 9" descr="BACK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35598">
            <a:off x="304800" y="0"/>
            <a:ext cx="609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219200" y="14763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a.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212850" y="221932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b.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177925" y="30130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c.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133475" y="37592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d.</a:t>
            </a: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1066800" y="3051175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1069975" y="3778250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524000" y="442912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…………………………………………………………</a:t>
            </a:r>
          </a:p>
        </p:txBody>
      </p:sp>
      <p:pic>
        <p:nvPicPr>
          <p:cNvPr id="12303" name="Picture 20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53100" y="28575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1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450" y="4953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2" descr="J00991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638800"/>
            <a:ext cx="6172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5" grpId="0"/>
      <p:bldP spid="63496" grpId="0"/>
      <p:bldP spid="63498" grpId="0"/>
      <p:bldP spid="63499" grpId="0"/>
      <p:bldP spid="63500" grpId="0"/>
      <p:bldP spid="63501" grpId="0"/>
      <p:bldP spid="63502" grpId="0" animBg="1"/>
      <p:bldP spid="63504" grpId="0" animBg="1"/>
      <p:bldP spid="635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K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209800"/>
            <a:ext cx="9144000" cy="31813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352800" y="8159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Đạo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ức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Tiết kiệm tiền của (Tiết 1- Trang 11)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92100" y="2514600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Ghi nhớ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: Tiền bạc, của cải là mồ hôi, công sức của bao ng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ời lao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ộng. Vì vậy, chúng ta cần phải tiết kiệm, không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ợc sử dụng tiền của phung phí</a:t>
            </a:r>
          </a:p>
          <a:p>
            <a:r>
              <a:rPr lang="en-US" sz="1600" b="1" i="1">
                <a:solidFill>
                  <a:srgbClr val="333300"/>
                </a:solidFill>
                <a:latin typeface="Arial" charset="0"/>
              </a:rPr>
              <a:t>                                                                        </a:t>
            </a:r>
            <a:endParaRPr lang="en-US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209800" y="4038600"/>
            <a:ext cx="6324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Ở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ây một hạt c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m r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i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Ngoài kia bao giọt mồ hôi thấm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ồng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                      Ca dao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 rot="-5600259">
            <a:off x="3124200" y="3886200"/>
            <a:ext cx="1676400" cy="4000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39" name="Arc 3"/>
          <p:cNvSpPr>
            <a:spLocks/>
          </p:cNvSpPr>
          <p:nvPr/>
        </p:nvSpPr>
        <p:spPr bwMode="auto">
          <a:xfrm rot="4985171" flipV="1">
            <a:off x="3276600" y="41148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 rot="-1228591">
            <a:off x="4876800" y="4572000"/>
            <a:ext cx="1676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1" name="Arc 5"/>
          <p:cNvSpPr>
            <a:spLocks/>
          </p:cNvSpPr>
          <p:nvPr/>
        </p:nvSpPr>
        <p:spPr bwMode="auto">
          <a:xfrm rot="9233418" flipV="1">
            <a:off x="5029200" y="48006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38200" y="4724400"/>
            <a:ext cx="1676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 rot="10515656" flipV="1">
            <a:off x="990600" y="49530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5486400" y="3581400"/>
            <a:ext cx="457200" cy="6096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5" name="Arc 9"/>
          <p:cNvSpPr>
            <a:spLocks/>
          </p:cNvSpPr>
          <p:nvPr/>
        </p:nvSpPr>
        <p:spPr bwMode="auto">
          <a:xfrm rot="10349058" flipH="1">
            <a:off x="2895600" y="2743200"/>
            <a:ext cx="3200400" cy="2287588"/>
          </a:xfrm>
          <a:custGeom>
            <a:avLst/>
            <a:gdLst>
              <a:gd name="T0" fmla="*/ 2147483647 w 21600"/>
              <a:gd name="T1" fmla="*/ 0 h 21368"/>
              <a:gd name="T2" fmla="*/ 2147483647 w 21600"/>
              <a:gd name="T3" fmla="*/ 2147483647 h 21368"/>
              <a:gd name="T4" fmla="*/ 0 w 21600"/>
              <a:gd name="T5" fmla="*/ 2147483647 h 21368"/>
              <a:gd name="T6" fmla="*/ 0 60000 65536"/>
              <a:gd name="T7" fmla="*/ 0 60000 65536"/>
              <a:gd name="T8" fmla="*/ 0 60000 65536"/>
              <a:gd name="T9" fmla="*/ 0 w 21600"/>
              <a:gd name="T10" fmla="*/ 0 h 21368"/>
              <a:gd name="T11" fmla="*/ 21600 w 21600"/>
              <a:gd name="T12" fmla="*/ 21368 h 21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68" fill="none" extrusionOk="0">
                <a:moveTo>
                  <a:pt x="3155" y="-1"/>
                </a:moveTo>
                <a:cubicBezTo>
                  <a:pt x="13750" y="1564"/>
                  <a:pt x="21600" y="10657"/>
                  <a:pt x="21600" y="21368"/>
                </a:cubicBezTo>
              </a:path>
              <a:path w="21600" h="21368" stroke="0" extrusionOk="0">
                <a:moveTo>
                  <a:pt x="3155" y="-1"/>
                </a:moveTo>
                <a:cubicBezTo>
                  <a:pt x="13750" y="1564"/>
                  <a:pt x="21600" y="10657"/>
                  <a:pt x="21600" y="21368"/>
                </a:cubicBezTo>
                <a:lnTo>
                  <a:pt x="0" y="21368"/>
                </a:lnTo>
                <a:lnTo>
                  <a:pt x="3155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rc 10"/>
          <p:cNvSpPr>
            <a:spLocks/>
          </p:cNvSpPr>
          <p:nvPr/>
        </p:nvSpPr>
        <p:spPr bwMode="auto">
          <a:xfrm rot="18905648" flipH="1">
            <a:off x="1981200" y="2667000"/>
            <a:ext cx="2051050" cy="2027238"/>
          </a:xfrm>
          <a:custGeom>
            <a:avLst/>
            <a:gdLst>
              <a:gd name="T0" fmla="*/ 1732061493 w 21600"/>
              <a:gd name="T1" fmla="*/ 0 h 25022"/>
              <a:gd name="T2" fmla="*/ 2147483647 w 21600"/>
              <a:gd name="T3" fmla="*/ 2147483647 h 25022"/>
              <a:gd name="T4" fmla="*/ 0 w 21600"/>
              <a:gd name="T5" fmla="*/ 2147483647 h 25022"/>
              <a:gd name="T6" fmla="*/ 0 60000 65536"/>
              <a:gd name="T7" fmla="*/ 0 60000 65536"/>
              <a:gd name="T8" fmla="*/ 0 60000 65536"/>
              <a:gd name="T9" fmla="*/ 0 w 21600"/>
              <a:gd name="T10" fmla="*/ 0 h 25022"/>
              <a:gd name="T11" fmla="*/ 21600 w 21600"/>
              <a:gd name="T12" fmla="*/ 25022 h 250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022" fill="none" extrusionOk="0">
                <a:moveTo>
                  <a:pt x="2023" y="-1"/>
                </a:moveTo>
                <a:cubicBezTo>
                  <a:pt x="13119" y="1043"/>
                  <a:pt x="21600" y="10359"/>
                  <a:pt x="21600" y="21505"/>
                </a:cubicBezTo>
                <a:cubicBezTo>
                  <a:pt x="21600" y="22683"/>
                  <a:pt x="21503" y="23859"/>
                  <a:pt x="21311" y="25021"/>
                </a:cubicBezTo>
              </a:path>
              <a:path w="21600" h="25022" stroke="0" extrusionOk="0">
                <a:moveTo>
                  <a:pt x="2023" y="-1"/>
                </a:moveTo>
                <a:cubicBezTo>
                  <a:pt x="13119" y="1043"/>
                  <a:pt x="21600" y="10359"/>
                  <a:pt x="21600" y="21505"/>
                </a:cubicBezTo>
                <a:cubicBezTo>
                  <a:pt x="21600" y="22683"/>
                  <a:pt x="21503" y="23859"/>
                  <a:pt x="21311" y="25021"/>
                </a:cubicBezTo>
                <a:lnTo>
                  <a:pt x="0" y="21505"/>
                </a:lnTo>
                <a:lnTo>
                  <a:pt x="2023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7" name="Group 86"/>
          <p:cNvGrpSpPr>
            <a:grpSpLocks/>
          </p:cNvGrpSpPr>
          <p:nvPr/>
        </p:nvGrpSpPr>
        <p:grpSpPr bwMode="auto">
          <a:xfrm>
            <a:off x="5181600" y="1295400"/>
            <a:ext cx="1143000" cy="1447800"/>
            <a:chOff x="3264" y="816"/>
            <a:chExt cx="720" cy="912"/>
          </a:xfrm>
        </p:grpSpPr>
        <p:sp>
          <p:nvSpPr>
            <p:cNvPr id="14414" name="Oval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129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5" name="Oval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912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6" name="Oval 1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81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7" name="Oval 1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1104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8" name="Oval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1344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4348" name="Group 87"/>
          <p:cNvGrpSpPr>
            <a:grpSpLocks/>
          </p:cNvGrpSpPr>
          <p:nvPr/>
        </p:nvGrpSpPr>
        <p:grpSpPr bwMode="auto">
          <a:xfrm>
            <a:off x="1047750" y="152400"/>
            <a:ext cx="7239000" cy="914400"/>
            <a:chOff x="96" y="96"/>
            <a:chExt cx="4560" cy="576"/>
          </a:xfrm>
        </p:grpSpPr>
        <p:sp>
          <p:nvSpPr>
            <p:cNvPr id="144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96" y="96"/>
              <a:ext cx="1764" cy="4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TRÒ CHƠI:</a:t>
              </a:r>
              <a:endPara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441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112" y="144"/>
              <a:ext cx="2544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CHỌN BÔNG HOA MÀ EM YÊU THÍCH</a:t>
              </a:r>
            </a:p>
          </p:txBody>
        </p:sp>
      </p:grpSp>
      <p:sp>
        <p:nvSpPr>
          <p:cNvPr id="14349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38400" y="2895600"/>
            <a:ext cx="914400" cy="11430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0" name="Oval 20"/>
          <p:cNvSpPr>
            <a:spLocks noChangeArrowheads="1"/>
          </p:cNvSpPr>
          <p:nvPr/>
        </p:nvSpPr>
        <p:spPr bwMode="auto">
          <a:xfrm>
            <a:off x="5715000" y="39624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1" name="Oval 21"/>
          <p:cNvSpPr>
            <a:spLocks noChangeArrowheads="1"/>
          </p:cNvSpPr>
          <p:nvPr/>
        </p:nvSpPr>
        <p:spPr bwMode="auto">
          <a:xfrm>
            <a:off x="5867400" y="35814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2" name="Oval 22"/>
          <p:cNvSpPr>
            <a:spLocks noChangeArrowheads="1"/>
          </p:cNvSpPr>
          <p:nvPr/>
        </p:nvSpPr>
        <p:spPr bwMode="auto">
          <a:xfrm>
            <a:off x="5334000" y="40386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3" name="Oval 23"/>
          <p:cNvSpPr>
            <a:spLocks noChangeArrowheads="1"/>
          </p:cNvSpPr>
          <p:nvPr/>
        </p:nvSpPr>
        <p:spPr bwMode="auto">
          <a:xfrm>
            <a:off x="5181600" y="36576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4" name="Oval 24"/>
          <p:cNvSpPr>
            <a:spLocks noChangeArrowheads="1"/>
          </p:cNvSpPr>
          <p:nvPr/>
        </p:nvSpPr>
        <p:spPr bwMode="auto">
          <a:xfrm>
            <a:off x="5486400" y="33528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5" name="Oval 25"/>
          <p:cNvSpPr>
            <a:spLocks noChangeArrowheads="1"/>
          </p:cNvSpPr>
          <p:nvPr/>
        </p:nvSpPr>
        <p:spPr bwMode="auto">
          <a:xfrm>
            <a:off x="5562600" y="1752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4</a:t>
            </a:r>
          </a:p>
        </p:txBody>
      </p:sp>
      <p:sp>
        <p:nvSpPr>
          <p:cNvPr id="14356" name="Oval 26"/>
          <p:cNvSpPr>
            <a:spLocks noChangeArrowheads="1"/>
          </p:cNvSpPr>
          <p:nvPr/>
        </p:nvSpPr>
        <p:spPr bwMode="auto">
          <a:xfrm>
            <a:off x="2667000" y="3200400"/>
            <a:ext cx="381000" cy="533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grpSp>
        <p:nvGrpSpPr>
          <p:cNvPr id="14357" name="Group 85"/>
          <p:cNvGrpSpPr>
            <a:grpSpLocks/>
          </p:cNvGrpSpPr>
          <p:nvPr/>
        </p:nvGrpSpPr>
        <p:grpSpPr bwMode="auto">
          <a:xfrm>
            <a:off x="3505200" y="2438400"/>
            <a:ext cx="1905000" cy="1981200"/>
            <a:chOff x="2208" y="1536"/>
            <a:chExt cx="1200" cy="1248"/>
          </a:xfrm>
        </p:grpSpPr>
        <p:sp>
          <p:nvSpPr>
            <p:cNvPr id="14406" name="Oval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32" y="1968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7" name="Oval 3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3494852">
              <a:off x="2640" y="1680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8" name="Oval 3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1064680">
              <a:off x="2784" y="2160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9" name="Oval 3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453849">
              <a:off x="2544" y="1584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0" name="Oval 3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2945577">
              <a:off x="2352" y="1824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1" name="Oval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758202">
              <a:off x="2496" y="2208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4358" name="Oval 37"/>
          <p:cNvSpPr>
            <a:spLocks noChangeArrowheads="1"/>
          </p:cNvSpPr>
          <p:nvPr/>
        </p:nvSpPr>
        <p:spPr bwMode="auto">
          <a:xfrm>
            <a:off x="4114800" y="2971800"/>
            <a:ext cx="762000" cy="762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sp>
        <p:nvSpPr>
          <p:cNvPr id="14359" name="Oval 38"/>
          <p:cNvSpPr>
            <a:spLocks noChangeArrowheads="1"/>
          </p:cNvSpPr>
          <p:nvPr/>
        </p:nvSpPr>
        <p:spPr bwMode="auto">
          <a:xfrm>
            <a:off x="1600200" y="28194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0" name="Oval 39"/>
          <p:cNvSpPr>
            <a:spLocks noChangeArrowheads="1"/>
          </p:cNvSpPr>
          <p:nvPr/>
        </p:nvSpPr>
        <p:spPr bwMode="auto">
          <a:xfrm>
            <a:off x="1600200" y="2209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1" name="Oval 40"/>
          <p:cNvSpPr>
            <a:spLocks noChangeArrowheads="1"/>
          </p:cNvSpPr>
          <p:nvPr/>
        </p:nvSpPr>
        <p:spPr bwMode="auto">
          <a:xfrm>
            <a:off x="1219200" y="20574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2" name="Oval 41"/>
          <p:cNvSpPr>
            <a:spLocks noChangeArrowheads="1"/>
          </p:cNvSpPr>
          <p:nvPr/>
        </p:nvSpPr>
        <p:spPr bwMode="auto">
          <a:xfrm>
            <a:off x="914400" y="2514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3" name="Oval 42"/>
          <p:cNvSpPr>
            <a:spLocks noChangeArrowheads="1"/>
          </p:cNvSpPr>
          <p:nvPr/>
        </p:nvSpPr>
        <p:spPr bwMode="auto">
          <a:xfrm>
            <a:off x="1219200" y="2895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4" name="Oval 43"/>
          <p:cNvSpPr>
            <a:spLocks noChangeArrowheads="1"/>
          </p:cNvSpPr>
          <p:nvPr/>
        </p:nvSpPr>
        <p:spPr bwMode="auto">
          <a:xfrm>
            <a:off x="1295400" y="2438400"/>
            <a:ext cx="457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9900"/>
                </a:solidFill>
                <a:latin typeface="Arial" charset="0"/>
              </a:rPr>
              <a:t>1</a:t>
            </a:r>
          </a:p>
        </p:txBody>
      </p:sp>
      <p:sp>
        <p:nvSpPr>
          <p:cNvPr id="14365" name="Oval 44"/>
          <p:cNvSpPr>
            <a:spLocks noChangeArrowheads="1"/>
          </p:cNvSpPr>
          <p:nvPr/>
        </p:nvSpPr>
        <p:spPr bwMode="auto">
          <a:xfrm>
            <a:off x="2667000" y="12954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6" name="Oval 45"/>
          <p:cNvSpPr>
            <a:spLocks noChangeArrowheads="1"/>
          </p:cNvSpPr>
          <p:nvPr/>
        </p:nvSpPr>
        <p:spPr bwMode="auto">
          <a:xfrm>
            <a:off x="3124200" y="1676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7" name="Oval 46"/>
          <p:cNvSpPr>
            <a:spLocks noChangeArrowheads="1"/>
          </p:cNvSpPr>
          <p:nvPr/>
        </p:nvSpPr>
        <p:spPr bwMode="auto">
          <a:xfrm>
            <a:off x="2209800" y="16002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8" name="Oval 47"/>
          <p:cNvSpPr>
            <a:spLocks noChangeArrowheads="1"/>
          </p:cNvSpPr>
          <p:nvPr/>
        </p:nvSpPr>
        <p:spPr bwMode="auto">
          <a:xfrm>
            <a:off x="2362200" y="1981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9" name="Oval 48"/>
          <p:cNvSpPr>
            <a:spLocks noChangeArrowheads="1"/>
          </p:cNvSpPr>
          <p:nvPr/>
        </p:nvSpPr>
        <p:spPr bwMode="auto">
          <a:xfrm>
            <a:off x="2895600" y="1981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70" name="Oval 49"/>
          <p:cNvSpPr>
            <a:spLocks noChangeArrowheads="1"/>
          </p:cNvSpPr>
          <p:nvPr/>
        </p:nvSpPr>
        <p:spPr bwMode="auto">
          <a:xfrm>
            <a:off x="2590800" y="1676400"/>
            <a:ext cx="6858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71" name="Arc 51"/>
          <p:cNvSpPr>
            <a:spLocks/>
          </p:cNvSpPr>
          <p:nvPr/>
        </p:nvSpPr>
        <p:spPr bwMode="auto">
          <a:xfrm rot="10349058" flipH="1">
            <a:off x="3886200" y="3276600"/>
            <a:ext cx="3054350" cy="1676400"/>
          </a:xfrm>
          <a:custGeom>
            <a:avLst/>
            <a:gdLst>
              <a:gd name="T0" fmla="*/ 0 w 20617"/>
              <a:gd name="T1" fmla="*/ 0 h 21600"/>
              <a:gd name="T2" fmla="*/ 2147483647 w 20617"/>
              <a:gd name="T3" fmla="*/ 2147483647 h 21600"/>
              <a:gd name="T4" fmla="*/ 0 w 20617"/>
              <a:gd name="T5" fmla="*/ 2147483647 h 21600"/>
              <a:gd name="T6" fmla="*/ 0 60000 65536"/>
              <a:gd name="T7" fmla="*/ 0 60000 65536"/>
              <a:gd name="T8" fmla="*/ 0 60000 65536"/>
              <a:gd name="T9" fmla="*/ 0 w 20617"/>
              <a:gd name="T10" fmla="*/ 0 h 21600"/>
              <a:gd name="T11" fmla="*/ 20617 w 206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7" h="21600" fill="none" extrusionOk="0">
                <a:moveTo>
                  <a:pt x="-1" y="0"/>
                </a:moveTo>
                <a:cubicBezTo>
                  <a:pt x="9447" y="0"/>
                  <a:pt x="17798" y="6139"/>
                  <a:pt x="20616" y="15157"/>
                </a:cubicBezTo>
              </a:path>
              <a:path w="20617" h="21600" stroke="0" extrusionOk="0">
                <a:moveTo>
                  <a:pt x="-1" y="0"/>
                </a:moveTo>
                <a:cubicBezTo>
                  <a:pt x="9447" y="0"/>
                  <a:pt x="17798" y="6139"/>
                  <a:pt x="20616" y="151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Arc 52"/>
          <p:cNvSpPr>
            <a:spLocks/>
          </p:cNvSpPr>
          <p:nvPr/>
        </p:nvSpPr>
        <p:spPr bwMode="auto">
          <a:xfrm rot="15723014" flipH="1">
            <a:off x="1333500" y="3771900"/>
            <a:ext cx="3200400" cy="2057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Arc 53"/>
          <p:cNvSpPr>
            <a:spLocks/>
          </p:cNvSpPr>
          <p:nvPr/>
        </p:nvSpPr>
        <p:spPr bwMode="auto">
          <a:xfrm rot="10349058" flipH="1">
            <a:off x="1295400" y="4191000"/>
            <a:ext cx="3200400" cy="1068388"/>
          </a:xfrm>
          <a:custGeom>
            <a:avLst/>
            <a:gdLst>
              <a:gd name="T0" fmla="*/ 2147483647 w 21600"/>
              <a:gd name="T1" fmla="*/ 0 h 13761"/>
              <a:gd name="T2" fmla="*/ 2147483647 w 21600"/>
              <a:gd name="T3" fmla="*/ 2147483647 h 13761"/>
              <a:gd name="T4" fmla="*/ 0 w 21600"/>
              <a:gd name="T5" fmla="*/ 2147483647 h 13761"/>
              <a:gd name="T6" fmla="*/ 0 60000 65536"/>
              <a:gd name="T7" fmla="*/ 0 60000 65536"/>
              <a:gd name="T8" fmla="*/ 0 60000 65536"/>
              <a:gd name="T9" fmla="*/ 0 w 21600"/>
              <a:gd name="T10" fmla="*/ 0 h 13761"/>
              <a:gd name="T11" fmla="*/ 21600 w 21600"/>
              <a:gd name="T12" fmla="*/ 13761 h 137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761" fill="none" extrusionOk="0">
                <a:moveTo>
                  <a:pt x="16649" y="-1"/>
                </a:moveTo>
                <a:cubicBezTo>
                  <a:pt x="19849" y="3871"/>
                  <a:pt x="21600" y="8737"/>
                  <a:pt x="21600" y="13761"/>
                </a:cubicBezTo>
              </a:path>
              <a:path w="21600" h="13761" stroke="0" extrusionOk="0">
                <a:moveTo>
                  <a:pt x="16649" y="-1"/>
                </a:moveTo>
                <a:cubicBezTo>
                  <a:pt x="19849" y="3871"/>
                  <a:pt x="21600" y="8737"/>
                  <a:pt x="21600" y="13761"/>
                </a:cubicBezTo>
                <a:lnTo>
                  <a:pt x="0" y="13761"/>
                </a:lnTo>
                <a:lnTo>
                  <a:pt x="16649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Arc 54"/>
          <p:cNvSpPr>
            <a:spLocks/>
          </p:cNvSpPr>
          <p:nvPr/>
        </p:nvSpPr>
        <p:spPr bwMode="auto">
          <a:xfrm rot="10349058" flipH="1">
            <a:off x="0" y="4419600"/>
            <a:ext cx="5478463" cy="838200"/>
          </a:xfrm>
          <a:custGeom>
            <a:avLst/>
            <a:gdLst>
              <a:gd name="T0" fmla="*/ 2147483647 w 20993"/>
              <a:gd name="T1" fmla="*/ 0 h 13475"/>
              <a:gd name="T2" fmla="*/ 2147483647 w 20993"/>
              <a:gd name="T3" fmla="*/ 2019865311 h 13475"/>
              <a:gd name="T4" fmla="*/ 0 w 20993"/>
              <a:gd name="T5" fmla="*/ 2147483647 h 13475"/>
              <a:gd name="T6" fmla="*/ 0 60000 65536"/>
              <a:gd name="T7" fmla="*/ 0 60000 65536"/>
              <a:gd name="T8" fmla="*/ 0 60000 65536"/>
              <a:gd name="T9" fmla="*/ 0 w 20993"/>
              <a:gd name="T10" fmla="*/ 0 h 13475"/>
              <a:gd name="T11" fmla="*/ 20993 w 20993"/>
              <a:gd name="T12" fmla="*/ 13475 h 13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93" h="13475" fill="none" extrusionOk="0">
                <a:moveTo>
                  <a:pt x="16881" y="-1"/>
                </a:moveTo>
                <a:cubicBezTo>
                  <a:pt x="18847" y="2463"/>
                  <a:pt x="20251" y="5327"/>
                  <a:pt x="20993" y="8391"/>
                </a:cubicBezTo>
              </a:path>
              <a:path w="20993" h="13475" stroke="0" extrusionOk="0">
                <a:moveTo>
                  <a:pt x="16881" y="-1"/>
                </a:moveTo>
                <a:cubicBezTo>
                  <a:pt x="18847" y="2463"/>
                  <a:pt x="20251" y="5327"/>
                  <a:pt x="20993" y="8391"/>
                </a:cubicBezTo>
                <a:lnTo>
                  <a:pt x="0" y="13475"/>
                </a:lnTo>
                <a:lnTo>
                  <a:pt x="16881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AutoShape 55"/>
          <p:cNvSpPr>
            <a:spLocks noChangeArrowheads="1"/>
          </p:cNvSpPr>
          <p:nvPr/>
        </p:nvSpPr>
        <p:spPr bwMode="auto">
          <a:xfrm>
            <a:off x="2286000" y="4724400"/>
            <a:ext cx="2590800" cy="1828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76" name="Arc 56"/>
          <p:cNvSpPr>
            <a:spLocks/>
          </p:cNvSpPr>
          <p:nvPr/>
        </p:nvSpPr>
        <p:spPr bwMode="auto">
          <a:xfrm rot="10395126">
            <a:off x="3124200" y="3962400"/>
            <a:ext cx="685800" cy="777875"/>
          </a:xfrm>
          <a:custGeom>
            <a:avLst/>
            <a:gdLst>
              <a:gd name="T0" fmla="*/ 259055934 w 21600"/>
              <a:gd name="T1" fmla="*/ 0 h 20026"/>
              <a:gd name="T2" fmla="*/ 691329263 w 21600"/>
              <a:gd name="T3" fmla="*/ 1173656526 h 20026"/>
              <a:gd name="T4" fmla="*/ 0 w 21600"/>
              <a:gd name="T5" fmla="*/ 1173656526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-1"/>
                </a:moveTo>
                <a:cubicBezTo>
                  <a:pt x="16256" y="3298"/>
                  <a:pt x="21600" y="11221"/>
                  <a:pt x="21600" y="20026"/>
                </a:cubicBezTo>
              </a:path>
              <a:path w="21600" h="20026" stroke="0" extrusionOk="0">
                <a:moveTo>
                  <a:pt x="8094" y="-1"/>
                </a:moveTo>
                <a:cubicBezTo>
                  <a:pt x="16256" y="3298"/>
                  <a:pt x="21600" y="11221"/>
                  <a:pt x="21600" y="20026"/>
                </a:cubicBezTo>
                <a:lnTo>
                  <a:pt x="0" y="20026"/>
                </a:lnTo>
                <a:lnTo>
                  <a:pt x="8094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3276600"/>
            <a:ext cx="228600" cy="457200"/>
          </a:xfrm>
          <a:prstGeom prst="actionButtonBlank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2</a:t>
            </a:r>
          </a:p>
        </p:txBody>
      </p:sp>
      <p:sp>
        <p:nvSpPr>
          <p:cNvPr id="14378" name="AutoShape 5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54500" y="3048000"/>
            <a:ext cx="533400" cy="609600"/>
          </a:xfrm>
          <a:prstGeom prst="actionButtonBlank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3</a:t>
            </a:r>
          </a:p>
        </p:txBody>
      </p:sp>
      <p:sp>
        <p:nvSpPr>
          <p:cNvPr id="14379" name="AutoShape 6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457200" cy="45720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3300"/>
                </a:solidFill>
                <a:latin typeface="Arial" charset="0"/>
              </a:rPr>
              <a:t>4</a:t>
            </a:r>
          </a:p>
        </p:txBody>
      </p:sp>
      <p:sp>
        <p:nvSpPr>
          <p:cNvPr id="14380" name="Oval 27"/>
          <p:cNvSpPr>
            <a:spLocks noChangeArrowheads="1"/>
          </p:cNvSpPr>
          <p:nvPr/>
        </p:nvSpPr>
        <p:spPr bwMode="auto">
          <a:xfrm>
            <a:off x="7391400" y="3124200"/>
            <a:ext cx="685800" cy="533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1" name="Oval 28"/>
          <p:cNvSpPr>
            <a:spLocks noChangeArrowheads="1"/>
          </p:cNvSpPr>
          <p:nvPr/>
        </p:nvSpPr>
        <p:spPr bwMode="auto">
          <a:xfrm>
            <a:off x="7086600" y="2895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2" name="Oval 29"/>
          <p:cNvSpPr>
            <a:spLocks noChangeArrowheads="1"/>
          </p:cNvSpPr>
          <p:nvPr/>
        </p:nvSpPr>
        <p:spPr bwMode="auto">
          <a:xfrm>
            <a:off x="6629400" y="3124200"/>
            <a:ext cx="6096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3" name="Oval 30"/>
          <p:cNvSpPr>
            <a:spLocks noChangeArrowheads="1"/>
          </p:cNvSpPr>
          <p:nvPr/>
        </p:nvSpPr>
        <p:spPr bwMode="auto">
          <a:xfrm>
            <a:off x="6781800" y="3581400"/>
            <a:ext cx="6096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4" name="Oval 31"/>
          <p:cNvSpPr>
            <a:spLocks noChangeArrowheads="1"/>
          </p:cNvSpPr>
          <p:nvPr/>
        </p:nvSpPr>
        <p:spPr bwMode="auto">
          <a:xfrm>
            <a:off x="7239000" y="3581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5" name="Oval 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34200" y="3276600"/>
            <a:ext cx="6858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86" name="AutoShape 6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2514600"/>
            <a:ext cx="304800" cy="4572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1</a:t>
            </a:r>
          </a:p>
        </p:txBody>
      </p:sp>
      <p:sp>
        <p:nvSpPr>
          <p:cNvPr id="14387" name="Oval 66"/>
          <p:cNvSpPr>
            <a:spLocks noChangeArrowheads="1"/>
          </p:cNvSpPr>
          <p:nvPr/>
        </p:nvSpPr>
        <p:spPr bwMode="auto">
          <a:xfrm>
            <a:off x="2819400" y="4419600"/>
            <a:ext cx="685800" cy="3810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8" name="Oval 67"/>
          <p:cNvSpPr>
            <a:spLocks noChangeArrowheads="1"/>
          </p:cNvSpPr>
          <p:nvPr/>
        </p:nvSpPr>
        <p:spPr bwMode="auto">
          <a:xfrm>
            <a:off x="3352800" y="4419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9" name="Oval 68"/>
          <p:cNvSpPr>
            <a:spLocks noChangeArrowheads="1"/>
          </p:cNvSpPr>
          <p:nvPr/>
        </p:nvSpPr>
        <p:spPr bwMode="auto">
          <a:xfrm>
            <a:off x="3124200" y="4495800"/>
            <a:ext cx="304800" cy="5334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0" name="Oval 69"/>
          <p:cNvSpPr>
            <a:spLocks noChangeArrowheads="1"/>
          </p:cNvSpPr>
          <p:nvPr/>
        </p:nvSpPr>
        <p:spPr bwMode="auto">
          <a:xfrm rot="534429">
            <a:off x="2819400" y="4191000"/>
            <a:ext cx="6096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1" name="Oval 70"/>
          <p:cNvSpPr>
            <a:spLocks noChangeArrowheads="1"/>
          </p:cNvSpPr>
          <p:nvPr/>
        </p:nvSpPr>
        <p:spPr bwMode="auto">
          <a:xfrm>
            <a:off x="3200400" y="3886200"/>
            <a:ext cx="3810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2" name="Oval 71"/>
          <p:cNvSpPr>
            <a:spLocks noChangeArrowheads="1"/>
          </p:cNvSpPr>
          <p:nvPr/>
        </p:nvSpPr>
        <p:spPr bwMode="auto">
          <a:xfrm rot="-2392413">
            <a:off x="3276600" y="4191000"/>
            <a:ext cx="609600" cy="3810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3" name="Oval 72"/>
          <p:cNvSpPr>
            <a:spLocks noChangeArrowheads="1"/>
          </p:cNvSpPr>
          <p:nvPr/>
        </p:nvSpPr>
        <p:spPr bwMode="auto">
          <a:xfrm>
            <a:off x="1447800" y="4191000"/>
            <a:ext cx="533400" cy="533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4" name="Oval 73"/>
          <p:cNvSpPr>
            <a:spLocks noChangeArrowheads="1"/>
          </p:cNvSpPr>
          <p:nvPr/>
        </p:nvSpPr>
        <p:spPr bwMode="auto">
          <a:xfrm>
            <a:off x="1676400" y="4495800"/>
            <a:ext cx="5334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5" name="Oval 74"/>
          <p:cNvSpPr>
            <a:spLocks noChangeArrowheads="1"/>
          </p:cNvSpPr>
          <p:nvPr/>
        </p:nvSpPr>
        <p:spPr bwMode="auto">
          <a:xfrm rot="3538067">
            <a:off x="2019300" y="4457700"/>
            <a:ext cx="5334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6" name="Oval 75"/>
          <p:cNvSpPr>
            <a:spLocks noChangeArrowheads="1"/>
          </p:cNvSpPr>
          <p:nvPr/>
        </p:nvSpPr>
        <p:spPr bwMode="auto">
          <a:xfrm>
            <a:off x="2057400" y="4038600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7" name="Oval 76"/>
          <p:cNvSpPr>
            <a:spLocks noChangeArrowheads="1"/>
          </p:cNvSpPr>
          <p:nvPr/>
        </p:nvSpPr>
        <p:spPr bwMode="auto">
          <a:xfrm>
            <a:off x="1752600" y="3733800"/>
            <a:ext cx="5334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4349" name="Oval 77"/>
          <p:cNvSpPr>
            <a:spLocks noChangeArrowheads="1"/>
          </p:cNvSpPr>
          <p:nvPr/>
        </p:nvSpPr>
        <p:spPr bwMode="auto">
          <a:xfrm>
            <a:off x="1905000" y="4267200"/>
            <a:ext cx="304800" cy="381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4399" name="Oval 78"/>
          <p:cNvSpPr>
            <a:spLocks noChangeArrowheads="1"/>
          </p:cNvSpPr>
          <p:nvPr/>
        </p:nvSpPr>
        <p:spPr bwMode="auto">
          <a:xfrm>
            <a:off x="4724400" y="4800600"/>
            <a:ext cx="381000" cy="457200"/>
          </a:xfrm>
          <a:prstGeom prst="ellipse">
            <a:avLst/>
          </a:prstGeom>
          <a:gradFill rotWithShape="1">
            <a:gsLst>
              <a:gs pos="0">
                <a:srgbClr val="FF33C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0" name="Oval 79"/>
          <p:cNvSpPr>
            <a:spLocks noChangeArrowheads="1"/>
          </p:cNvSpPr>
          <p:nvPr/>
        </p:nvSpPr>
        <p:spPr bwMode="auto">
          <a:xfrm rot="897729">
            <a:off x="4724400" y="42672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1" name="Oval 80"/>
          <p:cNvSpPr>
            <a:spLocks noChangeArrowheads="1"/>
          </p:cNvSpPr>
          <p:nvPr/>
        </p:nvSpPr>
        <p:spPr bwMode="auto">
          <a:xfrm rot="2811510">
            <a:off x="5029200" y="46482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2" name="Oval 81"/>
          <p:cNvSpPr>
            <a:spLocks noChangeArrowheads="1"/>
          </p:cNvSpPr>
          <p:nvPr/>
        </p:nvSpPr>
        <p:spPr bwMode="auto">
          <a:xfrm rot="-1119649">
            <a:off x="4419600" y="43434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3" name="Oval 82"/>
          <p:cNvSpPr>
            <a:spLocks noChangeArrowheads="1"/>
          </p:cNvSpPr>
          <p:nvPr/>
        </p:nvSpPr>
        <p:spPr bwMode="auto">
          <a:xfrm rot="1305426">
            <a:off x="4343400" y="49530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4" name="Oval 83"/>
          <p:cNvSpPr>
            <a:spLocks noChangeArrowheads="1"/>
          </p:cNvSpPr>
          <p:nvPr/>
        </p:nvSpPr>
        <p:spPr bwMode="auto">
          <a:xfrm>
            <a:off x="4724400" y="51054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5" name="AutoShape 84"/>
          <p:cNvSpPr>
            <a:spLocks noChangeArrowheads="1"/>
          </p:cNvSpPr>
          <p:nvPr/>
        </p:nvSpPr>
        <p:spPr bwMode="auto">
          <a:xfrm rot="-2209811">
            <a:off x="1143000" y="3505200"/>
            <a:ext cx="381000" cy="9144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  <a:latin typeface="Arial" charset="0"/>
              </a:rPr>
              <a:t>      Em hãy </a:t>
            </a:r>
            <a:r>
              <a:rPr lang="vi-VN" sz="24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9900"/>
                </a:solidFill>
                <a:latin typeface="Arial" charset="0"/>
              </a:rPr>
              <a:t>ọc câu ca dao nói về tinh thần tiết kiệm. </a:t>
            </a: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3276600" y="3352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3276600" y="27432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2895600" y="2590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2590800" y="30480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2895600" y="34290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8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71800" y="3048000"/>
            <a:ext cx="457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9900"/>
                </a:solidFill>
                <a:latin typeface="Arial" charset="0"/>
              </a:rPr>
              <a:t>1</a:t>
            </a:r>
          </a:p>
        </p:txBody>
      </p:sp>
      <p:sp>
        <p:nvSpPr>
          <p:cNvPr id="15369" name="Arc 10"/>
          <p:cNvSpPr>
            <a:spLocks/>
          </p:cNvSpPr>
          <p:nvPr/>
        </p:nvSpPr>
        <p:spPr bwMode="auto">
          <a:xfrm flipH="1">
            <a:off x="3200400" y="39624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708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9900"/>
                </a:solidFill>
                <a:latin typeface="Arial" charset="0"/>
              </a:rPr>
              <a:t>Vì sao phải tiết  kiệm tiền của?</a:t>
            </a:r>
          </a:p>
          <a:p>
            <a:pPr eaLnBrk="0" hangingPunct="0">
              <a:spcBef>
                <a:spcPct val="50000"/>
              </a:spcBef>
            </a:pPr>
            <a:endParaRPr lang="en-US" sz="32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971800" y="2362200"/>
            <a:ext cx="914400" cy="11430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388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00400" y="2667000"/>
            <a:ext cx="381000" cy="533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2</a:t>
            </a:r>
          </a:p>
        </p:txBody>
      </p:sp>
      <p:sp>
        <p:nvSpPr>
          <p:cNvPr id="16389" name="Arc 6"/>
          <p:cNvSpPr>
            <a:spLocks/>
          </p:cNvSpPr>
          <p:nvPr/>
        </p:nvSpPr>
        <p:spPr bwMode="auto">
          <a:xfrm flipH="1">
            <a:off x="3352800" y="34290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 rot="-2945577">
            <a:off x="3733800" y="28956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Hãy kể 1 số việc em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ã làm ở tr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ờng           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ể tiết kiệm tiền của.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4419600" y="3200400"/>
            <a:ext cx="914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 rot="-3494852">
            <a:off x="4267200" y="2743200"/>
            <a:ext cx="914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 rot="-1064680">
            <a:off x="4419600" y="34290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 rot="-453849">
            <a:off x="4038600" y="25146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 rot="758202">
            <a:off x="3962400" y="35052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7" name="Oval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38600" y="3048000"/>
            <a:ext cx="762000" cy="762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sp>
        <p:nvSpPr>
          <p:cNvPr id="17418" name="Arc 11"/>
          <p:cNvSpPr>
            <a:spLocks/>
          </p:cNvSpPr>
          <p:nvPr/>
        </p:nvSpPr>
        <p:spPr bwMode="auto">
          <a:xfrm flipH="1">
            <a:off x="4419600" y="37338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    Câu nói: “Sản xuất mà không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i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ôi với tiết kiệm  thì nh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 gió vào nhà trống” là của ai?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657600" y="2438400"/>
            <a:ext cx="1143000" cy="2362200"/>
            <a:chOff x="2304" y="1680"/>
            <a:chExt cx="720" cy="1488"/>
          </a:xfrm>
        </p:grpSpPr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2736" y="2160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2736" y="177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496" y="1680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304" y="1968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496" y="2208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2" name="Oval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288" cy="3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0099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8443" name="Arc 11"/>
            <p:cNvSpPr>
              <a:spLocks/>
            </p:cNvSpPr>
            <p:nvPr/>
          </p:nvSpPr>
          <p:spPr bwMode="auto">
            <a:xfrm flipH="1">
              <a:off x="2448" y="2304"/>
              <a:ext cx="48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19459" name="Group 16"/>
          <p:cNvGrpSpPr>
            <a:grpSpLocks/>
          </p:cNvGrpSpPr>
          <p:nvPr/>
        </p:nvGrpSpPr>
        <p:grpSpPr bwMode="auto">
          <a:xfrm>
            <a:off x="2289175" y="457200"/>
            <a:ext cx="4111625" cy="5957888"/>
            <a:chOff x="1442" y="288"/>
            <a:chExt cx="2590" cy="3753"/>
          </a:xfrm>
        </p:grpSpPr>
        <p:pic>
          <p:nvPicPr>
            <p:cNvPr id="19460" name="Picture 13" descr="20070518-BacH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2" y="288"/>
              <a:ext cx="2590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15"/>
            <p:cNvSpPr txBox="1">
              <a:spLocks noChangeArrowheads="1"/>
            </p:cNvSpPr>
            <p:nvPr/>
          </p:nvSpPr>
          <p:spPr bwMode="auto">
            <a:xfrm>
              <a:off x="1488" y="3753"/>
              <a:ext cx="2496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Chủ tịch Hồ Chí Minh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67000" y="1022350"/>
            <a:ext cx="2514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latin typeface="Arial" charset="0"/>
              </a:rPr>
              <a:t>Đạo </a:t>
            </a:r>
            <a:r>
              <a:rPr lang="vi-VN" sz="5400">
                <a:latin typeface="Arial" charset="0"/>
              </a:rPr>
              <a:t>đ</a:t>
            </a:r>
            <a:r>
              <a:rPr lang="en-US" sz="5400">
                <a:latin typeface="Arial" charset="0"/>
              </a:rPr>
              <a:t>ức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191135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Arial" charset="0"/>
              </a:rPr>
              <a:t>Tiết kiệm tiền của (Tiết 1)</a:t>
            </a:r>
          </a:p>
        </p:txBody>
      </p:sp>
      <p:pic>
        <p:nvPicPr>
          <p:cNvPr id="3076" name="Picture 28" descr="SO009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9506">
            <a:off x="2895600" y="3429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8200" y="31242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* Ở Việt Nam hiện nay, nhiều c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 quan có biển thông báo: Ra khỏi phòng, nhớ tắt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iện.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* Ng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ời Đức có thói quen bao giờ cũng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hết, không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ể thừa thức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Nhật có thói quen chi tiêu rất tiết kiệm trong sinh hoạt hàng ngày.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905000" y="298450"/>
            <a:ext cx="5562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1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Tìm hiểu thông tin</a:t>
            </a:r>
          </a:p>
        </p:txBody>
      </p:sp>
      <p:pic>
        <p:nvPicPr>
          <p:cNvPr id="4103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867400" y="39624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4838" y="3967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8" grpId="1"/>
      <p:bldP spid="215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5123" name="Picture 11" descr="DSC006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00100" y="20574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* Ở Việt Nam hiện nay, nhiều c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 quan có biển thông báo: Ra khỏi phòng, nhớ tắt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iện.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 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Đức có thói quen bao giờ cũng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n hết, không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thừa thức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n.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38862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Nhật có thói quen chi tiêu rất tiết kiệm trong sinh hoạt hàng ngày.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05000" y="298450"/>
            <a:ext cx="5562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1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Tìm hiểu thông tin</a:t>
            </a:r>
          </a:p>
        </p:txBody>
      </p:sp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867400" y="39624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4838" y="3967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209800"/>
            <a:ext cx="9144000" cy="31813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352800" y="8159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Đạo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ức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Tiết kiệm tiền của (Tiết 1- Trang 11)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92100" y="2514600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Ghi nhớ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: Tiền bạc, của cải là mồ hôi, công sức của bao ng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ời lao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ộng. Vì vậy, chúng ta cần phải tiết kiệm, không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ợc sử dụng tiền của phung phí</a:t>
            </a:r>
          </a:p>
          <a:p>
            <a:r>
              <a:rPr lang="en-US" sz="1600" b="1" i="1">
                <a:solidFill>
                  <a:srgbClr val="333300"/>
                </a:solidFill>
                <a:latin typeface="Arial" charset="0"/>
              </a:rPr>
              <a:t>                                                                        </a:t>
            </a:r>
            <a:endParaRPr lang="en-US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09800" y="4038600"/>
            <a:ext cx="6324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Ở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ây một hạt c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m r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i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Ngoài kia bao giọt mồ hôi thấm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ồng.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                     Ca dao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2"/>
          <p:cNvSpPr>
            <a:spLocks noChangeArrowheads="1"/>
          </p:cNvSpPr>
          <p:nvPr/>
        </p:nvSpPr>
        <p:spPr bwMode="auto">
          <a:xfrm>
            <a:off x="609600" y="914400"/>
            <a:ext cx="8305800" cy="213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71600" y="3200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68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c. Tiết kiệm tiền của là sử dụng tiền của một cách hợp lí, có hiệu quả.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71600" y="52578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d. Tiết kiệm tiền của vừa ích n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ớc, vừa lợi nhà.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23950" y="137795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  <p:grpSp>
        <p:nvGrpSpPr>
          <p:cNvPr id="8200" name="Group 17"/>
          <p:cNvGrpSpPr>
            <a:grpSpLocks/>
          </p:cNvGrpSpPr>
          <p:nvPr/>
        </p:nvGrpSpPr>
        <p:grpSpPr bwMode="auto">
          <a:xfrm>
            <a:off x="228600" y="0"/>
            <a:ext cx="8915400" cy="1335088"/>
            <a:chOff x="144" y="240"/>
            <a:chExt cx="5616" cy="745"/>
          </a:xfrm>
        </p:grpSpPr>
        <p:pic>
          <p:nvPicPr>
            <p:cNvPr id="8202" name="Picture 18" descr="BACK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19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914400"/>
            <a:ext cx="29241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hi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2895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in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914400"/>
            <a:ext cx="27432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Arial" charset="0"/>
              </a:rPr>
              <a:t>Tán thành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76600" y="56388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Không tán thành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81800" y="55626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00"/>
                </a:solidFill>
                <a:latin typeface="Arial" charset="0"/>
              </a:rPr>
              <a:t>Phân vân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49375" y="295275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8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63650" y="4581525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c. Tiết kiệm tiền của là sử dụng tiền của một cách hợp lí, có hiệu quả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250950" y="574675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d. Tiết kiệm tiền của vừa ích n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ớc, vừa lợi nhà</a:t>
            </a:r>
          </a:p>
        </p:txBody>
      </p:sp>
      <p:pic>
        <p:nvPicPr>
          <p:cNvPr id="50183" name="Picture 7" descr="hin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i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2844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hi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36703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in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5791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228600" y="0"/>
            <a:ext cx="8915400" cy="1335088"/>
            <a:chOff x="144" y="240"/>
            <a:chExt cx="5616" cy="745"/>
          </a:xfrm>
        </p:grpSpPr>
        <p:pic>
          <p:nvPicPr>
            <p:cNvPr id="10254" name="Picture 12" descr="BACK25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3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2057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609600" y="914400"/>
            <a:ext cx="8305800" cy="19812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393825" y="137795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790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Tieu hoc Viet 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Thu Ha</dc:creator>
  <cp:lastModifiedBy>WIN</cp:lastModifiedBy>
  <cp:revision>62</cp:revision>
  <dcterms:created xsi:type="dcterms:W3CDTF">2008-09-28T05:53:26Z</dcterms:created>
  <dcterms:modified xsi:type="dcterms:W3CDTF">2021-11-01T00:58:42Z</dcterms:modified>
</cp:coreProperties>
</file>